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7" r:id="rId3"/>
    <p:sldId id="257" r:id="rId4"/>
    <p:sldId id="261" r:id="rId5"/>
    <p:sldId id="259" r:id="rId6"/>
    <p:sldId id="269" r:id="rId7"/>
    <p:sldId id="265" r:id="rId8"/>
    <p:sldId id="266" r:id="rId9"/>
    <p:sldId id="263" r:id="rId10"/>
    <p:sldId id="270" r:id="rId11"/>
    <p:sldId id="268" r:id="rId12"/>
    <p:sldId id="271" r:id="rId13"/>
    <p:sldId id="264" r:id="rId14"/>
    <p:sldId id="260" r:id="rId15"/>
    <p:sldId id="26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>
        <p:scale>
          <a:sx n="60" d="100"/>
          <a:sy n="60" d="100"/>
        </p:scale>
        <p:origin x="282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956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007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4932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644536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8779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1243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723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6223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349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708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659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715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11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905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184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665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340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5905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16D36-28E4-4A03-AF30-39A3C9C28F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2106769"/>
          </a:xfrm>
        </p:spPr>
        <p:txBody>
          <a:bodyPr/>
          <a:lstStyle/>
          <a:p>
            <a:r>
              <a:rPr lang="en-US" sz="6000" dirty="0"/>
              <a:t>Interstellar Polarization and Be stars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35D17E-11F3-42D8-AAF5-D1C5573128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Presentation: Erick Powell</a:t>
            </a:r>
          </a:p>
          <a:p>
            <a:r>
              <a:rPr lang="en-US" sz="2400" dirty="0"/>
              <a:t>		guidance: dr. </a:t>
            </a:r>
            <a:r>
              <a:rPr lang="en-US" sz="2400"/>
              <a:t>Wisniewski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42592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94447-4111-4484-A6BD-06541FE23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607822-A41A-4A24-9426-3315339F48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82" t="24128" r="13714" b="13994"/>
          <a:stretch/>
        </p:blipFill>
        <p:spPr>
          <a:xfrm>
            <a:off x="646111" y="1413163"/>
            <a:ext cx="5228299" cy="4992119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60B34D73-1B88-46C8-A79B-F925274746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968" t="29094" r="30885" b="62575"/>
          <a:stretch/>
        </p:blipFill>
        <p:spPr>
          <a:xfrm>
            <a:off x="6610013" y="1010654"/>
            <a:ext cx="2307971" cy="210188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F58FCB65-7243-47B0-95C2-D760CDA82A07}"/>
              </a:ext>
            </a:extLst>
          </p:cNvPr>
          <p:cNvSpPr/>
          <p:nvPr/>
        </p:nvSpPr>
        <p:spPr>
          <a:xfrm>
            <a:off x="3689685" y="1765401"/>
            <a:ext cx="834189" cy="72953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C7ECA1A-941F-4EA6-980E-47CE200576A2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106780" y="1035870"/>
            <a:ext cx="2488348" cy="729531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0A23B9-E69D-4AE4-AB9F-6FEA97429A45}"/>
              </a:ext>
            </a:extLst>
          </p:cNvPr>
          <p:cNvCxnSpPr>
            <a:cxnSpLocks/>
            <a:stCxn id="7" idx="4"/>
          </p:cNvCxnSpPr>
          <p:nvPr/>
        </p:nvCxnSpPr>
        <p:spPr>
          <a:xfrm>
            <a:off x="4106780" y="2494932"/>
            <a:ext cx="2503233" cy="617602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5DCB676-204B-4B7E-8D94-0602D9AD9207}"/>
              </a:ext>
            </a:extLst>
          </p:cNvPr>
          <p:cNvSpPr txBox="1"/>
          <p:nvPr/>
        </p:nvSpPr>
        <p:spPr>
          <a:xfrm>
            <a:off x="6595128" y="3657600"/>
            <a:ext cx="473059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Should over lap exactly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Causes problems when we want to identify the stars we observe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Solution is to go through each of the images and txt files and manually find the offsets to apply to each of the x ,y values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E4D7F8-71B5-4C30-BC86-B9F6CD91D020}"/>
              </a:ext>
            </a:extLst>
          </p:cNvPr>
          <p:cNvSpPr/>
          <p:nvPr/>
        </p:nvSpPr>
        <p:spPr>
          <a:xfrm>
            <a:off x="10347158" y="0"/>
            <a:ext cx="818147" cy="15560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266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9AC5F-4B1A-4649-9C13-1B8295C16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Membership complication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B20EA0-E66A-4071-A04C-C53237FA12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789" y="1331119"/>
            <a:ext cx="6992936" cy="4195762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CB5F980-6B7A-4FFD-966E-1EF382CD3565}"/>
              </a:ext>
            </a:extLst>
          </p:cNvPr>
          <p:cNvSpPr txBox="1">
            <a:spLocks/>
          </p:cNvSpPr>
          <p:nvPr/>
        </p:nvSpPr>
        <p:spPr>
          <a:xfrm>
            <a:off x="311275" y="1564354"/>
            <a:ext cx="4046204" cy="419548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/>
              <a:t>Literature has suggested that the distance to the cluster is 2.4kpc (Pandley,2005)</a:t>
            </a:r>
          </a:p>
          <a:p>
            <a:r>
              <a:rPr lang="en-US" dirty="0"/>
              <a:t>However when querying a 20’ radius around the cluster we find that there are two populations, a foreground population and what we believe is the cluster at 3kpc</a:t>
            </a:r>
          </a:p>
          <a:p>
            <a:r>
              <a:rPr lang="en-US" dirty="0"/>
              <a:t>This difference would significantly change the median of the cluster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289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72195-E5A8-4CA7-8B82-3EE3FC8A9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 Motion cuts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8B88F-C034-4945-9965-B4ECF9536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5618330" cy="4195481"/>
          </a:xfrm>
        </p:spPr>
        <p:txBody>
          <a:bodyPr/>
          <a:lstStyle/>
          <a:p>
            <a:r>
              <a:rPr lang="en-US" dirty="0"/>
              <a:t>To determine the final membership we need to make proper motion cuts</a:t>
            </a:r>
          </a:p>
          <a:p>
            <a:r>
              <a:rPr lang="en-US" dirty="0"/>
              <a:t>To properly cut the proper motions we looked at the points in 2d space </a:t>
            </a:r>
          </a:p>
          <a:p>
            <a:r>
              <a:rPr lang="en-US" dirty="0"/>
              <a:t>Similar to the cut we did with QU, the cut is based on the distance from the median value.</a:t>
            </a:r>
          </a:p>
          <a:p>
            <a:r>
              <a:rPr lang="en-US" dirty="0"/>
              <a:t>After the final cut we had to consider if the error ellipse’s fell into the final region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999D35-076C-4B55-9440-AAB24E6084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7" t="1501" r="47979" b="-1501"/>
          <a:stretch/>
        </p:blipFill>
        <p:spPr>
          <a:xfrm>
            <a:off x="8272373" y="452718"/>
            <a:ext cx="3556922" cy="31144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E1A84F-0289-4E35-85EF-1D093A8C4C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92" r="6665"/>
          <a:stretch/>
        </p:blipFill>
        <p:spPr>
          <a:xfrm>
            <a:off x="8272374" y="3452148"/>
            <a:ext cx="3556922" cy="31144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989F247-6B74-4695-927F-18B2658E9E27}"/>
              </a:ext>
            </a:extLst>
          </p:cNvPr>
          <p:cNvSpPr txBox="1"/>
          <p:nvPr/>
        </p:nvSpPr>
        <p:spPr>
          <a:xfrm>
            <a:off x="9737558" y="6248399"/>
            <a:ext cx="9464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PM RA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1FD163-FEFF-4112-8F92-6DFE3ECD54FE}"/>
              </a:ext>
            </a:extLst>
          </p:cNvPr>
          <p:cNvSpPr txBox="1"/>
          <p:nvPr/>
        </p:nvSpPr>
        <p:spPr>
          <a:xfrm rot="16200000">
            <a:off x="7823375" y="3231783"/>
            <a:ext cx="12673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PM Dec</a:t>
            </a:r>
          </a:p>
        </p:txBody>
      </p:sp>
    </p:spTree>
    <p:extLst>
      <p:ext uri="{BB962C8B-B14F-4D97-AF65-F5344CB8AC3E}">
        <p14:creationId xmlns:p14="http://schemas.microsoft.com/office/powerpoint/2010/main" val="2617950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4D41B-CEE9-499B-BA68-0C2400C9C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NGC 7419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788AF-5FCB-4D61-ADFD-AB9E9552A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19988"/>
            <a:ext cx="5377699" cy="4728412"/>
          </a:xfrm>
        </p:spPr>
        <p:txBody>
          <a:bodyPr/>
          <a:lstStyle/>
          <a:p>
            <a:r>
              <a:rPr lang="en-US" dirty="0"/>
              <a:t>Our group did not have as much time with NGC 7419 so we still have a few problems to fix</a:t>
            </a:r>
          </a:p>
          <a:p>
            <a:r>
              <a:rPr lang="en-US" dirty="0"/>
              <a:t>Our Cross Matching is still a problem that we deal with manually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4515EC-A3CE-4360-B7AD-DEA9C1A4FF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9156" y="1315453"/>
            <a:ext cx="4728411" cy="472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0742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F1BA3-7BB1-4657-B8FA-89BA46110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F15E3-7BE7-4905-9B39-284D658F8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1275008"/>
            <a:ext cx="4305814" cy="4973391"/>
          </a:xfrm>
        </p:spPr>
        <p:txBody>
          <a:bodyPr/>
          <a:lstStyle/>
          <a:p>
            <a:r>
              <a:rPr lang="en-US" dirty="0"/>
              <a:t>NGC 663 has everything needed to look at polarization</a:t>
            </a:r>
          </a:p>
          <a:p>
            <a:r>
              <a:rPr lang="en-US" dirty="0"/>
              <a:t>Individual star based</a:t>
            </a:r>
          </a:p>
          <a:p>
            <a:pPr lvl="1"/>
            <a:r>
              <a:rPr lang="en-US" dirty="0"/>
              <a:t>Find polarization of stars of a given cluster</a:t>
            </a:r>
          </a:p>
          <a:p>
            <a:pPr lvl="1"/>
            <a:r>
              <a:rPr lang="en-US" dirty="0"/>
              <a:t>Compare change in disk size of many stars</a:t>
            </a:r>
          </a:p>
          <a:p>
            <a:r>
              <a:rPr lang="en-US" dirty="0"/>
              <a:t>The rest of the clusters</a:t>
            </a:r>
          </a:p>
          <a:p>
            <a:pPr lvl="1"/>
            <a:r>
              <a:rPr lang="en-US" sz="2000" dirty="0"/>
              <a:t>Find ISP to different clusters</a:t>
            </a:r>
          </a:p>
          <a:p>
            <a:pPr lvl="1"/>
            <a:r>
              <a:rPr lang="en-US" sz="2000" dirty="0"/>
              <a:t>Compare ISP of different clusters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400357-6114-4502-BD2E-FB60D3BC27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0" r="8479"/>
          <a:stretch/>
        </p:blipFill>
        <p:spPr>
          <a:xfrm>
            <a:off x="5733265" y="2094828"/>
            <a:ext cx="6458735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6154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3B597C-7E5E-46A0-98D4-FFB4F1D174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7000" y="0"/>
            <a:ext cx="6857999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97643C-AD58-491E-8F06-A81229002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7" y="-103240"/>
            <a:ext cx="9404723" cy="1400530"/>
          </a:xfrm>
        </p:spPr>
        <p:txBody>
          <a:bodyPr/>
          <a:lstStyle/>
          <a:p>
            <a:pPr algn="ctr"/>
            <a:r>
              <a:rPr lang="en-US" sz="11500" b="1" dirty="0"/>
              <a:t>Questions?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46AF13-66AE-4510-BA88-6C5B28A0F58E}"/>
              </a:ext>
            </a:extLst>
          </p:cNvPr>
          <p:cNvSpPr/>
          <p:nvPr/>
        </p:nvSpPr>
        <p:spPr>
          <a:xfrm>
            <a:off x="10282989" y="-1"/>
            <a:ext cx="898358" cy="12972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167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A85AE-F5C8-470A-BFFC-B5B983778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 stars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3E2F5-35B6-4EF4-A950-C240A4898A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 stars are main sequence stars that are fairly large and hot.</a:t>
            </a:r>
          </a:p>
          <a:p>
            <a:r>
              <a:rPr lang="en-US" dirty="0"/>
              <a:t>the e in Be means that at some point the star has shown H</a:t>
            </a:r>
            <a:r>
              <a:rPr lang="en-US" dirty="0">
                <a:sym typeface="Symbol" panose="05050102010706020507" pitchFamily="18" charset="2"/>
              </a:rPr>
              <a:t></a:t>
            </a:r>
            <a:r>
              <a:rPr lang="en-US" dirty="0"/>
              <a:t> emission lines</a:t>
            </a:r>
          </a:p>
          <a:p>
            <a:r>
              <a:rPr lang="en-US" dirty="0"/>
              <a:t>These stars have circumstellar disk of gas surrounding them that can evolve over time.</a:t>
            </a:r>
          </a:p>
          <a:p>
            <a:r>
              <a:rPr lang="en-US"/>
              <a:t>Rapidly rotating</a:t>
            </a:r>
            <a:endParaRPr lang="en-US" dirty="0"/>
          </a:p>
          <a:p>
            <a:r>
              <a:rPr lang="en-US" dirty="0"/>
              <a:t>The tools we can use to observe the stars are:</a:t>
            </a:r>
          </a:p>
          <a:p>
            <a:pPr lvl="1"/>
            <a:r>
              <a:rPr lang="en-US" sz="2000" dirty="0"/>
              <a:t>Photometric measurements - H</a:t>
            </a:r>
            <a:r>
              <a:rPr lang="en-US" sz="2000" dirty="0">
                <a:sym typeface="Symbol" panose="05050102010706020507" pitchFamily="18" charset="2"/>
              </a:rPr>
              <a:t></a:t>
            </a:r>
          </a:p>
          <a:p>
            <a:pPr lvl="1"/>
            <a:r>
              <a:rPr lang="en-US" sz="2000" dirty="0"/>
              <a:t>Polarization (This project)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74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BD324-0B90-4330-A1F4-3B0C3CFC0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dirty="0"/>
              <a:t>  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CEA38-4860-42DF-8F17-778A40C08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557" y="1332418"/>
            <a:ext cx="5837815" cy="4835235"/>
          </a:xfrm>
        </p:spPr>
        <p:txBody>
          <a:bodyPr>
            <a:normAutofit/>
          </a:bodyPr>
          <a:lstStyle/>
          <a:p>
            <a:r>
              <a:rPr lang="en-US" sz="2400" dirty="0"/>
              <a:t>Having cluster based Interstellar polarization allows us to follow the evolution of Be stars</a:t>
            </a:r>
          </a:p>
          <a:p>
            <a:pPr lvl="1"/>
            <a:r>
              <a:rPr lang="en-US" sz="2400" dirty="0"/>
              <a:t>Time series analysis of clusters with these stars will show how Be stars evolve.</a:t>
            </a:r>
          </a:p>
          <a:p>
            <a:r>
              <a:rPr lang="en-US" sz="2400" dirty="0"/>
              <a:t>Other viscous disks include:</a:t>
            </a:r>
          </a:p>
          <a:p>
            <a:pPr lvl="1"/>
            <a:r>
              <a:rPr lang="en-US" sz="2200" dirty="0"/>
              <a:t>Protoplanetary disks </a:t>
            </a:r>
          </a:p>
          <a:p>
            <a:pPr lvl="1"/>
            <a:r>
              <a:rPr lang="en-US" sz="2200" dirty="0"/>
              <a:t>Quasar accretion disks.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6D0AE1-46EC-4ABD-8E3C-56541D9217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4"/>
          <a:stretch/>
        </p:blipFill>
        <p:spPr>
          <a:xfrm>
            <a:off x="6525880" y="1062831"/>
            <a:ext cx="3372321" cy="5501424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296250D3-4C98-4091-9694-929344C24A0F}"/>
              </a:ext>
            </a:extLst>
          </p:cNvPr>
          <p:cNvSpPr/>
          <p:nvPr/>
        </p:nvSpPr>
        <p:spPr>
          <a:xfrm rot="12986636">
            <a:off x="9671108" y="2702260"/>
            <a:ext cx="1030309" cy="6053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1091166F-86E1-4ABA-B9B8-008221042A69}"/>
              </a:ext>
            </a:extLst>
          </p:cNvPr>
          <p:cNvSpPr/>
          <p:nvPr/>
        </p:nvSpPr>
        <p:spPr>
          <a:xfrm rot="9084429">
            <a:off x="9668132" y="3857398"/>
            <a:ext cx="1030309" cy="6053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7A9382-6D13-4735-906F-225F919C2179}"/>
              </a:ext>
            </a:extLst>
          </p:cNvPr>
          <p:cNvSpPr txBox="1"/>
          <p:nvPr/>
        </p:nvSpPr>
        <p:spPr>
          <a:xfrm>
            <a:off x="10527175" y="3115363"/>
            <a:ext cx="17125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X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21009F-BD31-40A9-AF3B-68EB61F8F2E3}"/>
              </a:ext>
            </a:extLst>
          </p:cNvPr>
          <p:cNvSpPr txBox="1"/>
          <p:nvPr/>
        </p:nvSpPr>
        <p:spPr>
          <a:xfrm>
            <a:off x="10992532" y="3380704"/>
            <a:ext cx="991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 Lot</a:t>
            </a:r>
          </a:p>
        </p:txBody>
      </p:sp>
    </p:spTree>
    <p:extLst>
      <p:ext uri="{BB962C8B-B14F-4D97-AF65-F5344CB8AC3E}">
        <p14:creationId xmlns:p14="http://schemas.microsoft.com/office/powerpoint/2010/main" val="2430404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9B5D1-A0E6-4606-BCCC-2C4B44BD9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11935"/>
            <a:ext cx="9404723" cy="1400530"/>
          </a:xfrm>
        </p:spPr>
        <p:txBody>
          <a:bodyPr/>
          <a:lstStyle/>
          <a:p>
            <a:r>
              <a:rPr lang="en-US" dirty="0"/>
              <a:t>Polarization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00A15-8309-47CD-8ADB-9B40B6A1B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7488" y="1313738"/>
            <a:ext cx="5747589" cy="4939144"/>
          </a:xfrm>
        </p:spPr>
        <p:txBody>
          <a:bodyPr>
            <a:normAutofit/>
          </a:bodyPr>
          <a:lstStyle/>
          <a:p>
            <a:pPr fontAlgn="base"/>
            <a:r>
              <a:rPr lang="en-US" dirty="0"/>
              <a:t>The direction in which the electric field oscillates</a:t>
            </a:r>
          </a:p>
          <a:p>
            <a:pPr fontAlgn="base"/>
            <a:r>
              <a:rPr lang="en-US" dirty="0"/>
              <a:t>Unpolarized light occurs in all rotations</a:t>
            </a:r>
          </a:p>
          <a:p>
            <a:pPr fontAlgn="base"/>
            <a:r>
              <a:rPr lang="en-US" dirty="0"/>
              <a:t>Can be parametrized in four vectors (“Stokes Parameters”)</a:t>
            </a:r>
          </a:p>
          <a:p>
            <a:pPr lvl="1" fontAlgn="base"/>
            <a:r>
              <a:rPr lang="en-US" dirty="0"/>
              <a:t>I, Q, U, and V</a:t>
            </a:r>
          </a:p>
          <a:p>
            <a:pPr lvl="1" fontAlgn="base"/>
            <a:r>
              <a:rPr lang="en-US" dirty="0"/>
              <a:t>Specify the phase and polarization of electric field waves</a:t>
            </a:r>
          </a:p>
          <a:p>
            <a:pPr fontAlgn="base"/>
            <a:r>
              <a:rPr lang="en-US" dirty="0"/>
              <a:t>Percent polarization</a:t>
            </a:r>
          </a:p>
          <a:p>
            <a:pPr fontAlgn="base"/>
            <a:r>
              <a:rPr lang="en-US" dirty="0"/>
              <a:t>Lets us probe the </a:t>
            </a:r>
            <a:r>
              <a:rPr lang="en-US" i="1" dirty="0"/>
              <a:t>outer </a:t>
            </a:r>
            <a:r>
              <a:rPr lang="en-US" dirty="0"/>
              <a:t>part of the disk </a:t>
            </a:r>
          </a:p>
          <a:p>
            <a:pPr lvl="1" fontAlgn="base"/>
            <a:r>
              <a:rPr lang="en-US" dirty="0"/>
              <a:t>Materials in the disk</a:t>
            </a:r>
          </a:p>
          <a:p>
            <a:pPr lvl="1" fontAlgn="base"/>
            <a:r>
              <a:rPr lang="en-US" dirty="0"/>
              <a:t>Disk angle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DB699B-963B-47FE-BC01-F9143AF60F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20" t="8766" r="5086" b="30742"/>
          <a:stretch/>
        </p:blipFill>
        <p:spPr>
          <a:xfrm>
            <a:off x="6444411" y="1812465"/>
            <a:ext cx="5747589" cy="3123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896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F0611-1F03-4383-9139-2F2405C1D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Interstellar Polarization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77B39-055E-4D4D-89CA-41FF9D0F2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4" y="1204492"/>
            <a:ext cx="5542186" cy="4939144"/>
          </a:xfrm>
        </p:spPr>
        <p:txBody>
          <a:bodyPr/>
          <a:lstStyle/>
          <a:p>
            <a:r>
              <a:rPr lang="en-US" dirty="0"/>
              <a:t>Biggest obstacle is isolating disk polarization </a:t>
            </a:r>
          </a:p>
          <a:p>
            <a:r>
              <a:rPr lang="en-US" dirty="0"/>
              <a:t>3 components to polarization</a:t>
            </a:r>
          </a:p>
          <a:p>
            <a:pPr lvl="1"/>
            <a:r>
              <a:rPr lang="en-US" dirty="0"/>
              <a:t>Disk </a:t>
            </a:r>
          </a:p>
          <a:p>
            <a:pPr lvl="1"/>
            <a:r>
              <a:rPr lang="en-US" dirty="0"/>
              <a:t>Interstellar Polarization</a:t>
            </a:r>
          </a:p>
          <a:p>
            <a:pPr lvl="1"/>
            <a:r>
              <a:rPr lang="en-US" dirty="0"/>
              <a:t>Telescope </a:t>
            </a:r>
          </a:p>
          <a:p>
            <a:r>
              <a:rPr lang="en-US" dirty="0"/>
              <a:t>An isolated polarization from the disk gives the most meaningful measurement </a:t>
            </a:r>
          </a:p>
          <a:p>
            <a:r>
              <a:rPr lang="en-US" dirty="0"/>
              <a:t>Stars in the same cluster have similar space to travel through (same Interstellar polarization)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DEFDA8-BA49-4207-816E-DC31EADF74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1" r="11645"/>
          <a:stretch/>
        </p:blipFill>
        <p:spPr>
          <a:xfrm>
            <a:off x="6864440" y="1363121"/>
            <a:ext cx="5190186" cy="4131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247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3E3DB-9B04-4FA6-A0A6-4E83BDCC2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Parallax and Proper motion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C6B53-8FBF-42A3-8850-CD5886EB50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411705"/>
            <a:ext cx="4719972" cy="4836694"/>
          </a:xfrm>
        </p:spPr>
        <p:txBody>
          <a:bodyPr>
            <a:normAutofit/>
          </a:bodyPr>
          <a:lstStyle/>
          <a:p>
            <a:r>
              <a:rPr lang="en-US" dirty="0"/>
              <a:t>Measurement of how much a star is moving relative to the background</a:t>
            </a:r>
          </a:p>
          <a:p>
            <a:r>
              <a:rPr lang="en-US" dirty="0"/>
              <a:t>Parallax can be used to determine the distance to the star</a:t>
            </a:r>
          </a:p>
          <a:p>
            <a:r>
              <a:rPr lang="en-US" dirty="0"/>
              <a:t>Proper motion can be used to determine the relative movements of stars</a:t>
            </a:r>
          </a:p>
          <a:p>
            <a:r>
              <a:rPr lang="en-US" dirty="0"/>
              <a:t>The two of these measurements can be used together to determine if stars are clustered together	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6A8905-34A2-4426-BD3D-8498FE7FB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718" y="1411705"/>
            <a:ext cx="5430177" cy="435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101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BCB98-CB99-455E-8104-82E50F3FB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Membership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CF45E7-D2B9-48BE-BFCC-860247666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8553" y="1568589"/>
            <a:ext cx="5207336" cy="4756483"/>
          </a:xfrm>
        </p:spPr>
        <p:txBody>
          <a:bodyPr/>
          <a:lstStyle/>
          <a:p>
            <a:r>
              <a:rPr lang="en-US" dirty="0"/>
              <a:t>We end up observing stars that are not actually at the same distance as the cluster (Background or Foreground stars)</a:t>
            </a:r>
          </a:p>
          <a:p>
            <a:r>
              <a:rPr lang="en-US" dirty="0"/>
              <a:t>The distances to stars in an open cluster are normally distributed</a:t>
            </a:r>
          </a:p>
          <a:p>
            <a:r>
              <a:rPr lang="en-US" dirty="0"/>
              <a:t>By fitting a gaussian to the distances of stars matched from a catalog we can find a reasonable estimate of distance bounds</a:t>
            </a:r>
          </a:p>
          <a:p>
            <a:r>
              <a:rPr lang="en-US" dirty="0"/>
              <a:t>Combining this with a proper motion is how we do our final cut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D8ADAE-C63E-4CDC-8DC8-48F756EA7E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222" y="2027150"/>
            <a:ext cx="4286250" cy="3346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544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9B6BE-851A-4612-8584-2A399748D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Clipping for the median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0FA8A-D295-49DE-8BFD-DDCE8D9A6E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6057342" cy="4195481"/>
          </a:xfrm>
        </p:spPr>
        <p:txBody>
          <a:bodyPr/>
          <a:lstStyle/>
          <a:p>
            <a:r>
              <a:rPr lang="en-US" dirty="0"/>
              <a:t>Stars within the cluster can still have their own polarization</a:t>
            </a:r>
          </a:p>
          <a:p>
            <a:r>
              <a:rPr lang="en-US" dirty="0"/>
              <a:t>Outliers influence the median less than the mean so the median polarization will characterize the ISP better.</a:t>
            </a:r>
          </a:p>
          <a:p>
            <a:r>
              <a:rPr lang="en-US" dirty="0"/>
              <a:t>Removing the points farthest away and recalculating the median gave a better measure still.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76B07C7-415D-47F1-A48D-9E31FAF2B1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5576" y="1152983"/>
            <a:ext cx="4195762" cy="41957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5C6CC1F-83F4-459B-8F5C-C5B59A4746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9" t="79180" r="46974" b="9724"/>
          <a:stretch/>
        </p:blipFill>
        <p:spPr>
          <a:xfrm>
            <a:off x="9681868" y="5004754"/>
            <a:ext cx="281492" cy="3439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7D6F48-1A3A-4E4D-B082-62C49D34F6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8" t="42195" r="89806" b="47936"/>
          <a:stretch/>
        </p:blipFill>
        <p:spPr>
          <a:xfrm>
            <a:off x="7505576" y="3022863"/>
            <a:ext cx="391643" cy="45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503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FBA4A7-5D23-456B-A5D0-CA7985DA6E63}"/>
              </a:ext>
            </a:extLst>
          </p:cNvPr>
          <p:cNvSpPr/>
          <p:nvPr/>
        </p:nvSpPr>
        <p:spPr>
          <a:xfrm>
            <a:off x="6384758" y="961332"/>
            <a:ext cx="5438274" cy="561363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01653F-62B5-4784-80E0-A8A18684F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05922"/>
            <a:ext cx="9404723" cy="1400530"/>
          </a:xfrm>
        </p:spPr>
        <p:txBody>
          <a:bodyPr/>
          <a:lstStyle/>
          <a:p>
            <a:r>
              <a:rPr lang="en-US" dirty="0"/>
              <a:t>NGC 663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AD277-C77C-426E-85A9-3366D0A43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263" y="1670406"/>
            <a:ext cx="4992688" cy="4195481"/>
          </a:xfrm>
        </p:spPr>
        <p:txBody>
          <a:bodyPr/>
          <a:lstStyle/>
          <a:p>
            <a:r>
              <a:rPr lang="en-US" dirty="0"/>
              <a:t>The first cluster the group looked at because it has a large portion of Be stars </a:t>
            </a:r>
          </a:p>
          <a:p>
            <a:r>
              <a:rPr lang="en-US" dirty="0"/>
              <a:t>Spent a lot of the time developing the frame work that we will be able to apply to the other 16 clusters</a:t>
            </a:r>
          </a:p>
          <a:p>
            <a:r>
              <a:rPr lang="en-US" dirty="0"/>
              <a:t>This led us to the first two complications to the process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F52874-2AFF-44E4-A5FF-C9EB19E081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72" t="15197" r="50292" b="15625"/>
          <a:stretch/>
        </p:blipFill>
        <p:spPr>
          <a:xfrm>
            <a:off x="6701173" y="961332"/>
            <a:ext cx="4844716" cy="28113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358128-3C25-4C18-AF60-0A213FC32E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90" t="16059" r="9773" b="17625"/>
          <a:stretch/>
        </p:blipFill>
        <p:spPr>
          <a:xfrm>
            <a:off x="6701173" y="3654445"/>
            <a:ext cx="4844716" cy="26950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183248D-BB23-4284-BE27-E729965176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9" t="79180" r="46974" b="9724"/>
          <a:stretch/>
        </p:blipFill>
        <p:spPr>
          <a:xfrm>
            <a:off x="9007642" y="6124074"/>
            <a:ext cx="368967" cy="4508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DA6370D-3022-4984-999C-4311EA7C35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8" t="42195" r="89806" b="47936"/>
          <a:stretch/>
        </p:blipFill>
        <p:spPr>
          <a:xfrm>
            <a:off x="6424030" y="3429000"/>
            <a:ext cx="513347" cy="59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7082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5801</TotalTime>
  <Words>701</Words>
  <Application>Microsoft Office PowerPoint</Application>
  <PresentationFormat>Widescreen</PresentationFormat>
  <Paragraphs>81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Century Gothic</vt:lpstr>
      <vt:lpstr>Symbol</vt:lpstr>
      <vt:lpstr>Wingdings 3</vt:lpstr>
      <vt:lpstr>Ion</vt:lpstr>
      <vt:lpstr>Interstellar Polarization and Be stars</vt:lpstr>
      <vt:lpstr>Be stars</vt:lpstr>
      <vt:lpstr>   Motivation</vt:lpstr>
      <vt:lpstr>Polarization</vt:lpstr>
      <vt:lpstr>Interstellar Polarization</vt:lpstr>
      <vt:lpstr>Parallax and Proper motion</vt:lpstr>
      <vt:lpstr>Cluster Membership</vt:lpstr>
      <vt:lpstr>Clipping for the median</vt:lpstr>
      <vt:lpstr>NGC 663</vt:lpstr>
      <vt:lpstr>PowerPoint Presentation</vt:lpstr>
      <vt:lpstr>Membership complication</vt:lpstr>
      <vt:lpstr>Proper Motion cuts</vt:lpstr>
      <vt:lpstr>NGC 7419</vt:lpstr>
      <vt:lpstr>Future Work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Erick Powell</dc:creator>
  <cp:lastModifiedBy>Erick Powell</cp:lastModifiedBy>
  <cp:revision>34</cp:revision>
  <dcterms:created xsi:type="dcterms:W3CDTF">2018-06-11T19:05:53Z</dcterms:created>
  <dcterms:modified xsi:type="dcterms:W3CDTF">2018-07-24T14:12:08Z</dcterms:modified>
</cp:coreProperties>
</file>

<file path=docProps/thumbnail.jpeg>
</file>